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45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8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69FF-BF2B-4DE5-9261-68F27B303CBF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7390-F87C-435D-95CE-20624FDAFB9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185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69FF-BF2B-4DE5-9261-68F27B303CBF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7390-F87C-435D-95CE-20624FDAFB9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1478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69FF-BF2B-4DE5-9261-68F27B303CBF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7390-F87C-435D-95CE-20624FDAFB9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3215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69FF-BF2B-4DE5-9261-68F27B303CBF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7390-F87C-435D-95CE-20624FDAFB9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680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69FF-BF2B-4DE5-9261-68F27B303CBF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7390-F87C-435D-95CE-20624FDAFB9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9211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69FF-BF2B-4DE5-9261-68F27B303CBF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7390-F87C-435D-95CE-20624FDAFB9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256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69FF-BF2B-4DE5-9261-68F27B303CBF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7390-F87C-435D-95CE-20624FDAFB9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122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69FF-BF2B-4DE5-9261-68F27B303CBF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7390-F87C-435D-95CE-20624FDAFB9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6894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69FF-BF2B-4DE5-9261-68F27B303CBF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7390-F87C-435D-95CE-20624FDAFB9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540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69FF-BF2B-4DE5-9261-68F27B303CBF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7390-F87C-435D-95CE-20624FDAFB9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0219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69FF-BF2B-4DE5-9261-68F27B303CBF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7390-F87C-435D-95CE-20624FDAFB9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9537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169FF-BF2B-4DE5-9261-68F27B303CBF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E7390-F87C-435D-95CE-20624FDAFB9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7593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jMSyQ4j3iwU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J2GNJ6tfbY0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lIEoO5KdPv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3rkGu0BItK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Fossils and The Fossil Record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311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MSyQ4j3iwU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47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93464" y="437634"/>
            <a:ext cx="61670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6AB04C"/>
                </a:solidFill>
                <a:effectLst/>
                <a:latin typeface="Arial" panose="020B0604020202020204" pitchFamily="34" charset="0"/>
              </a:rPr>
              <a:t>Body fossils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occur in different ways: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899298"/>
            <a:ext cx="10987088" cy="501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42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1228636"/>
            <a:ext cx="11137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Once a fossil has been preserved and then discovered, it can be inspected by scientists to find out </a:t>
            </a:r>
            <a:r>
              <a:rPr lang="en-AU" sz="2400" b="1" i="0" dirty="0" smtClean="0">
                <a:solidFill>
                  <a:srgbClr val="7ED6DF"/>
                </a:solidFill>
                <a:effectLst/>
                <a:latin typeface="Arial" panose="020B0604020202020204" pitchFamily="34" charset="0"/>
              </a:rPr>
              <a:t>more about the organism it belonged to,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even how </a:t>
            </a:r>
            <a:r>
              <a:rPr lang="en-AU" sz="2400" b="1" i="0" dirty="0" smtClean="0">
                <a:solidFill>
                  <a:srgbClr val="30336B"/>
                </a:solidFill>
                <a:effectLst/>
                <a:latin typeface="Arial" panose="020B0604020202020204" pitchFamily="34" charset="0"/>
              </a:rPr>
              <a:t>old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is!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https://www.educationperfect.com/media/content/Science/1473306613.121931g/1473306613489-3483354730038110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702" y="2921001"/>
            <a:ext cx="9311295" cy="242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120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49500" y="257602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How? Through dating, of course!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ttps://www.educationperfect.com/media/content/Science/1455942843.875611g/1455942850616-2033945091527912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75" y="996266"/>
            <a:ext cx="3073759" cy="205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9000" y="3072348"/>
            <a:ext cx="10541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...not quite. In this context, we're talking about </a:t>
            </a:r>
            <a:r>
              <a:rPr lang="en-AU" sz="2400" b="1" i="0" dirty="0" smtClean="0">
                <a:solidFill>
                  <a:srgbClr val="7ED6DF"/>
                </a:solidFill>
                <a:effectLst/>
                <a:latin typeface="Arial" panose="020B0604020202020204" pitchFamily="34" charset="0"/>
              </a:rPr>
              <a:t>fossil dating.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 are two methods of fossil dating: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FD7272"/>
                </a:solidFill>
                <a:effectLst/>
                <a:latin typeface="KaTeX_Main"/>
              </a:rPr>
              <a:t>1.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FD7272"/>
                </a:solidFill>
                <a:effectLst/>
                <a:latin typeface="Arial" panose="020B0604020202020204" pitchFamily="34" charset="0"/>
              </a:rPr>
              <a:t>Absolute dating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and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BDC581"/>
                </a:solidFill>
                <a:effectLst/>
                <a:latin typeface="KaTeX_Main"/>
              </a:rPr>
              <a:t>2.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BDC581"/>
                </a:solidFill>
                <a:effectLst/>
                <a:latin typeface="Arial" panose="020B0604020202020204" pitchFamily="34" charset="0"/>
              </a:rPr>
              <a:t>Relative dating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481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900" y="406738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FD7272"/>
                </a:solidFill>
                <a:effectLst/>
                <a:latin typeface="Arial" panose="020B0604020202020204" pitchFamily="34" charset="0"/>
              </a:rPr>
              <a:t>Absolute dating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 process of determining how old the rock is by looking at the </a:t>
            </a:r>
            <a:r>
              <a:rPr lang="en-AU" sz="2800" b="1" i="0" dirty="0" smtClean="0">
                <a:solidFill>
                  <a:srgbClr val="FD7272"/>
                </a:solidFill>
                <a:effectLst/>
                <a:latin typeface="Arial" panose="020B0604020202020204" pitchFamily="34" charset="0"/>
              </a:rPr>
              <a:t>radioactive material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rocks and how it has decayed.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1" i="0" dirty="0" smtClean="0">
                <a:solidFill>
                  <a:srgbClr val="BDC581"/>
                </a:solidFill>
                <a:effectLst/>
                <a:latin typeface="Arial" panose="020B0604020202020204" pitchFamily="34" charset="0"/>
              </a:rPr>
              <a:t>Relative dating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 term used to describe how we know that </a:t>
            </a:r>
            <a:r>
              <a:rPr lang="en-AU" sz="2800" b="1" i="0" dirty="0" smtClean="0">
                <a:solidFill>
                  <a:srgbClr val="BDC581"/>
                </a:solidFill>
                <a:effectLst/>
                <a:latin typeface="Arial" panose="020B0604020202020204" pitchFamily="34" charset="0"/>
              </a:rPr>
              <a:t>deeper layers are older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layers closer to the surface are younger.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www.educationperfect.com/media/content/Science/1489107476.590861g/1489107483140-107426290997183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575" y="646112"/>
            <a:ext cx="5715000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612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2GNJ6tfbY0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45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2900" y="365036"/>
            <a:ext cx="11582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image below is an example of a </a:t>
            </a:r>
            <a:r>
              <a:rPr lang="en-AU" sz="2400" b="1" i="0" dirty="0" smtClean="0">
                <a:solidFill>
                  <a:srgbClr val="BF9325"/>
                </a:solidFill>
                <a:effectLst/>
                <a:latin typeface="Arial" panose="020B0604020202020204" pitchFamily="34" charset="0"/>
              </a:rPr>
              <a:t>fossil record.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shows us how </a:t>
            </a:r>
            <a:r>
              <a:rPr lang="en-AU" sz="2400" b="1" i="0" dirty="0" smtClean="0">
                <a:solidFill>
                  <a:srgbClr val="FF5252"/>
                </a:solidFill>
                <a:effectLst/>
                <a:latin typeface="Arial" panose="020B0604020202020204" pitchFamily="34" charset="0"/>
              </a:rPr>
              <a:t>the evolution of the horse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has been occurring for over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52 million years!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 descr="https://www.educationperfect.com/media/content/Science/1503376333.067711g/1503376337799-2917153347749700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7" y="2464632"/>
            <a:ext cx="9394825" cy="357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049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1288" y="373775"/>
            <a:ext cx="6096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shows how time and new conditions can encourage </a:t>
            </a:r>
            <a:r>
              <a:rPr lang="en-AU" sz="2800" b="1" i="0" dirty="0" smtClean="0">
                <a:solidFill>
                  <a:srgbClr val="FF5252"/>
                </a:solidFill>
                <a:effectLst/>
                <a:latin typeface="Arial" panose="020B0604020202020204" pitchFamily="34" charset="0"/>
              </a:rPr>
              <a:t>evolution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occur, and form new species.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800" b="1" i="0" dirty="0" smtClean="0">
                <a:solidFill>
                  <a:srgbClr val="BF9325"/>
                </a:solidFill>
                <a:effectLst/>
                <a:latin typeface="Arial" panose="020B0604020202020204" pitchFamily="34" charset="0"/>
              </a:rPr>
              <a:t>horse's fossil record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shows that the modern horse, approximately 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KaTeX_Main"/>
              </a:rPr>
              <a:t>1.6m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tall and with single-toed feet, </a:t>
            </a:r>
            <a:r>
              <a:rPr lang="en-AU" sz="2800" b="1" i="0" dirty="0" smtClean="0">
                <a:solidFill>
                  <a:srgbClr val="BF9325"/>
                </a:solidFill>
                <a:effectLst/>
                <a:latin typeface="Arial" panose="020B0604020202020204" pitchFamily="34" charset="0"/>
              </a:rPr>
              <a:t>has evolved over </a:t>
            </a:r>
            <a:r>
              <a:rPr lang="en-AU" sz="2800" b="1" i="0" dirty="0" smtClean="0">
                <a:solidFill>
                  <a:srgbClr val="BF9325"/>
                </a:solidFill>
                <a:effectLst/>
                <a:latin typeface="KaTeX_Main"/>
              </a:rPr>
              <a:t>52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800" b="1" i="0" dirty="0" smtClean="0">
                <a:solidFill>
                  <a:srgbClr val="BF9325"/>
                </a:solidFill>
                <a:effectLst/>
                <a:latin typeface="Arial" panose="020B0604020202020204" pitchFamily="34" charset="0"/>
              </a:rPr>
              <a:t>million years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a 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KaTeX_Main"/>
              </a:rPr>
              <a:t>40cm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tall horse-like animal with three-toed front feet and five-toed back feet!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 descr="https://www.educationperfect.com/media/content/German/1449647197.599441g/1449647243693-1470347548947156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739" y="1330891"/>
            <a:ext cx="4951476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40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1353" y="221731"/>
            <a:ext cx="111982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Fossils form in </a:t>
            </a:r>
            <a:r>
              <a:rPr lang="en-AU" sz="2800" b="1" i="0" dirty="0" smtClean="0">
                <a:solidFill>
                  <a:srgbClr val="2FC8A4"/>
                </a:solidFill>
                <a:effectLst/>
                <a:latin typeface="Arial" panose="020B0604020202020204" pitchFamily="34" charset="0"/>
              </a:rPr>
              <a:t>sedimentary rock.</a:t>
            </a:r>
            <a:endParaRPr lang="en-AU" sz="28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 organism has a </a:t>
            </a:r>
            <a:r>
              <a:rPr lang="en-AU" sz="2800" b="1" i="0" dirty="0" smtClean="0">
                <a:solidFill>
                  <a:srgbClr val="218C74"/>
                </a:solidFill>
                <a:effectLst/>
                <a:latin typeface="Arial" panose="020B0604020202020204" pitchFamily="34" charset="0"/>
              </a:rPr>
              <a:t>better chance of being fossilised if it lives under water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it will be </a:t>
            </a:r>
            <a:r>
              <a:rPr lang="en-AU" sz="2800" b="1" i="0" dirty="0" smtClean="0">
                <a:solidFill>
                  <a:srgbClr val="CC8E35"/>
                </a:solidFill>
                <a:effectLst/>
                <a:latin typeface="Arial" panose="020B0604020202020204" pitchFamily="34" charset="0"/>
              </a:rPr>
              <a:t>preserved under sediment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sea (or lake/river bed).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With all this information in mind, it could be concluded that </a:t>
            </a:r>
            <a:r>
              <a:rPr lang="en-AU" sz="2800" b="1" i="0" dirty="0" smtClean="0">
                <a:solidFill>
                  <a:srgbClr val="218C74"/>
                </a:solidFill>
                <a:effectLst/>
                <a:latin typeface="Arial" panose="020B0604020202020204" pitchFamily="34" charset="0"/>
              </a:rPr>
              <a:t>marine animals with hard shells or skeletons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(parts that are slow to decay) would have </a:t>
            </a:r>
            <a:r>
              <a:rPr lang="en-AU" sz="2800" b="1" i="0" dirty="0" smtClean="0">
                <a:solidFill>
                  <a:srgbClr val="218C74"/>
                </a:solidFill>
                <a:effectLst/>
                <a:latin typeface="Arial" panose="020B0604020202020204" pitchFamily="34" charset="0"/>
              </a:rPr>
              <a:t>more complete fossil records.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2" name="Picture 2" descr="https://www.educationperfect.com/media/content/German/1465684461.829561g/1465684470187-515078079353522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44" y="3812088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10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3463" y="34102"/>
            <a:ext cx="1157404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009432"/>
                </a:solidFill>
                <a:effectLst/>
                <a:latin typeface="Arial" panose="020B0604020202020204" pitchFamily="34" charset="0"/>
              </a:rPr>
              <a:t>Soft organisms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such as mosses or slugs will be </a:t>
            </a:r>
            <a:r>
              <a:rPr lang="en-AU" sz="2400" b="1" i="0" dirty="0" smtClean="0">
                <a:solidFill>
                  <a:srgbClr val="009432"/>
                </a:solidFill>
                <a:effectLst/>
                <a:latin typeface="Arial" panose="020B0604020202020204" pitchFamily="34" charset="0"/>
              </a:rPr>
              <a:t>less likely to be fossilised,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therefore have a less complete fossil record.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because they </a:t>
            </a:r>
            <a:r>
              <a:rPr lang="en-AU" sz="2400" b="1" i="0" dirty="0" smtClean="0">
                <a:solidFill>
                  <a:srgbClr val="BDC581"/>
                </a:solidFill>
                <a:effectLst/>
                <a:latin typeface="Arial" panose="020B0604020202020204" pitchFamily="34" charset="0"/>
              </a:rPr>
              <a:t>lack the hard structures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like shells or bones that dinosaurs, molluscs and humans have.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Due to this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lack of hard structures,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organisms are </a:t>
            </a:r>
            <a:r>
              <a:rPr lang="en-AU" sz="2400" b="1" i="0" dirty="0" smtClean="0">
                <a:solidFill>
                  <a:srgbClr val="009432"/>
                </a:solidFill>
                <a:effectLst/>
                <a:latin typeface="Arial" panose="020B0604020202020204" pitchFamily="34" charset="0"/>
              </a:rPr>
              <a:t>quick to decay,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often decaying before fossilisation can begin.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266" name="Picture 2" descr="https://www.educationperfect.com/media/content/Science/1507001615.92981f/1507001619784-317780237927272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737" y="3599471"/>
            <a:ext cx="51435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829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6346" y="666234"/>
            <a:ext cx="72539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lesson, you should be able to: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882798"/>
              </p:ext>
            </p:extLst>
          </p:nvPr>
        </p:nvGraphicFramePr>
        <p:xfrm>
          <a:off x="698500" y="1833404"/>
          <a:ext cx="10515600" cy="1440180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3300890590"/>
                    </a:ext>
                  </a:extLst>
                </a:gridCol>
                <a:gridCol w="9944100">
                  <a:extLst>
                    <a:ext uri="{9D8B030D-6E8A-4147-A177-3AD203B41FA5}">
                      <a16:colId xmlns:a16="http://schemas.microsoft.com/office/drawing/2014/main" val="38706085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b="1">
                          <a:solidFill>
                            <a:srgbClr val="009900"/>
                          </a:solidFill>
                          <a:effectLst/>
                        </a:rPr>
                        <a:t>Describe</a:t>
                      </a:r>
                      <a:r>
                        <a:rPr lang="en-AU" sz="2400" b="1">
                          <a:effectLst/>
                        </a:rPr>
                        <a:t> what a </a:t>
                      </a:r>
                      <a:r>
                        <a:rPr lang="en-AU" sz="2400" b="1">
                          <a:solidFill>
                            <a:srgbClr val="FFB142"/>
                          </a:solidFill>
                          <a:effectLst/>
                        </a:rPr>
                        <a:t>fossil</a:t>
                      </a:r>
                      <a:r>
                        <a:rPr lang="en-AU" sz="2400" b="1">
                          <a:effectLst/>
                        </a:rPr>
                        <a:t> is and how it is formed.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365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b="1" dirty="0">
                          <a:solidFill>
                            <a:srgbClr val="009900"/>
                          </a:solidFill>
                          <a:effectLst/>
                        </a:rPr>
                        <a:t>Describe</a:t>
                      </a:r>
                      <a:r>
                        <a:rPr lang="en-AU" sz="2400" b="1" dirty="0">
                          <a:effectLst/>
                        </a:rPr>
                        <a:t> the different types of fossils.</a:t>
                      </a:r>
                      <a:endParaRPr lang="en-AU" sz="24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104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b="1" dirty="0">
                          <a:solidFill>
                            <a:srgbClr val="009900"/>
                          </a:solidFill>
                          <a:effectLst/>
                        </a:rPr>
                        <a:t>Explain</a:t>
                      </a:r>
                      <a:r>
                        <a:rPr lang="en-AU" sz="2400" b="1" dirty="0">
                          <a:effectLst/>
                        </a:rPr>
                        <a:t> the </a:t>
                      </a:r>
                      <a:r>
                        <a:rPr lang="en-AU" sz="2400" b="1" dirty="0">
                          <a:solidFill>
                            <a:srgbClr val="227093"/>
                          </a:solidFill>
                          <a:effectLst/>
                        </a:rPr>
                        <a:t>fossil record</a:t>
                      </a:r>
                      <a:r>
                        <a:rPr lang="en-AU" sz="2400" b="1" dirty="0">
                          <a:effectLst/>
                        </a:rPr>
                        <a:t> and how it provides </a:t>
                      </a:r>
                      <a:r>
                        <a:rPr lang="en-AU" sz="2400" b="1" dirty="0">
                          <a:solidFill>
                            <a:srgbClr val="FF5252"/>
                          </a:solidFill>
                          <a:effectLst/>
                        </a:rPr>
                        <a:t>evidence for evolution.</a:t>
                      </a:r>
                      <a:endParaRPr lang="en-AU" sz="24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567687"/>
                  </a:ext>
                </a:extLst>
              </a:tr>
            </a:tbl>
          </a:graphicData>
        </a:graphic>
      </p:graphicFrame>
      <p:pic>
        <p:nvPicPr>
          <p:cNvPr id="1026" name="Picture 2" descr="https://www.educationperfect.com/media/content/Science/1453068468.595951g/1453068485893-4302658489667377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075" y="3979089"/>
            <a:ext cx="38004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560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8307" y="561404"/>
            <a:ext cx="113861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BF9325"/>
                </a:solidFill>
                <a:effectLst/>
                <a:latin typeface="Arial" panose="020B0604020202020204" pitchFamily="34" charset="0"/>
              </a:rPr>
              <a:t>fossil record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shows that the number, and type of species on Earth </a:t>
            </a:r>
            <a:r>
              <a:rPr lang="en-AU" sz="2400" b="1" i="0" dirty="0" smtClean="0">
                <a:solidFill>
                  <a:srgbClr val="CCAE62"/>
                </a:solidFill>
                <a:effectLst/>
                <a:latin typeface="Arial" panose="020B0604020202020204" pitchFamily="34" charset="0"/>
              </a:rPr>
              <a:t>do not remain the same over time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are increasing, despite extinction events.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consistent with what Darwin observed about evolution: that </a:t>
            </a:r>
            <a:r>
              <a:rPr lang="en-AU" sz="2400" b="1" i="0" dirty="0" smtClean="0">
                <a:solidFill>
                  <a:srgbClr val="1F948F"/>
                </a:solidFill>
                <a:effectLst/>
                <a:latin typeface="Arial" panose="020B0604020202020204" pitchFamily="34" charset="0"/>
              </a:rPr>
              <a:t>new species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be produced from a </a:t>
            </a:r>
            <a:r>
              <a:rPr lang="en-AU" sz="2400" b="1" i="0" dirty="0" smtClean="0">
                <a:solidFill>
                  <a:srgbClr val="1F948F"/>
                </a:solidFill>
                <a:effectLst/>
                <a:latin typeface="Arial" panose="020B0604020202020204" pitchFamily="34" charset="0"/>
              </a:rPr>
              <a:t>common ancestor,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species are </a:t>
            </a:r>
            <a:r>
              <a:rPr lang="en-AU" sz="2400" b="1" i="0" dirty="0" smtClean="0">
                <a:solidFill>
                  <a:srgbClr val="227093"/>
                </a:solidFill>
                <a:effectLst/>
                <a:latin typeface="Arial" panose="020B0604020202020204" pitchFamily="34" charset="0"/>
              </a:rPr>
              <a:t>not predetermined.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6200.34101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3386" y="3210577"/>
            <a:ext cx="6160718" cy="34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0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EoO5KdPvg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2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8000" y="588139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Evolution is </a:t>
            </a:r>
            <a:r>
              <a:rPr lang="en-AU" sz="2400" b="1" i="0" dirty="0" smtClean="0">
                <a:solidFill>
                  <a:srgbClr val="B33939"/>
                </a:solidFill>
                <a:effectLst/>
                <a:latin typeface="Arial" panose="020B0604020202020204" pitchFamily="34" charset="0"/>
              </a:rPr>
              <a:t>very difficult to observe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during our lifetime because it takes a </a:t>
            </a:r>
            <a:r>
              <a:rPr lang="en-AU" sz="2400" b="1" i="0" dirty="0" smtClean="0">
                <a:solidFill>
                  <a:srgbClr val="B33939"/>
                </a:solidFill>
                <a:effectLst/>
                <a:latin typeface="Arial" panose="020B0604020202020204" pitchFamily="34" charset="0"/>
              </a:rPr>
              <a:t>very long time!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Because of this, fossils provide us with good evidence for </a:t>
            </a:r>
            <a:r>
              <a:rPr lang="en-AU" sz="2400" b="1" i="0" dirty="0" smtClean="0">
                <a:solidFill>
                  <a:srgbClr val="FF5252"/>
                </a:solidFill>
                <a:effectLst/>
                <a:latin typeface="Arial" panose="020B0604020202020204" pitchFamily="34" charset="0"/>
              </a:rPr>
              <a:t>evolution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they show us organisms from the past </a:t>
            </a:r>
            <a:r>
              <a:rPr lang="en-AU" sz="2400" b="1" i="0" dirty="0" smtClean="0">
                <a:solidFill>
                  <a:srgbClr val="FF5252"/>
                </a:solidFill>
                <a:effectLst/>
                <a:latin typeface="Arial" panose="020B0604020202020204" pitchFamily="34" charset="0"/>
              </a:rPr>
              <a:t>millions of years.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Looking at the </a:t>
            </a:r>
            <a:r>
              <a:rPr lang="en-AU" sz="2400" b="1" i="0" dirty="0" smtClean="0">
                <a:solidFill>
                  <a:srgbClr val="218C74"/>
                </a:solidFill>
                <a:effectLst/>
                <a:latin typeface="Arial" panose="020B0604020202020204" pitchFamily="34" charset="0"/>
              </a:rPr>
              <a:t>similarities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FF793F"/>
                </a:solidFill>
                <a:effectLst/>
                <a:latin typeface="Arial" panose="020B0604020202020204" pitchFamily="34" charset="0"/>
              </a:rPr>
              <a:t>differences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between fossils over time can help us to</a:t>
            </a:r>
            <a:r>
              <a:rPr lang="en-AU" sz="2400" b="1" i="0" dirty="0" smtClean="0">
                <a:solidFill>
                  <a:srgbClr val="7D7C7A"/>
                </a:solidFill>
                <a:effectLst/>
                <a:latin typeface="Arial" panose="020B0604020202020204" pitchFamily="34" charset="0"/>
              </a:rPr>
              <a:t> piece together the evolution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different species.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480468439.434661g/1480468446012-2484873905262067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175" y="1762125"/>
            <a:ext cx="380047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362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81800" y="1233438"/>
            <a:ext cx="46355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conditions needed to preserve a fossil are difficult to achieve.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First the </a:t>
            </a:r>
            <a:r>
              <a:rPr lang="en-AU" sz="2400" b="1" i="0" dirty="0" smtClean="0">
                <a:solidFill>
                  <a:srgbClr val="B33939"/>
                </a:solidFill>
                <a:effectLst/>
                <a:latin typeface="Arial" panose="020B0604020202020204" pitchFamily="34" charset="0"/>
              </a:rPr>
              <a:t>evidence must not be eaten or destroyed,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then it must </a:t>
            </a:r>
            <a:r>
              <a:rPr lang="en-AU" sz="2400" b="1" i="0" dirty="0" smtClean="0">
                <a:solidFill>
                  <a:srgbClr val="218C74"/>
                </a:solidFill>
                <a:effectLst/>
                <a:latin typeface="Arial" panose="020B0604020202020204" pitchFamily="34" charset="0"/>
              </a:rPr>
              <a:t>decay slowly.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Because of this, fossilisation is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more likely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occur when animals are buried </a:t>
            </a:r>
            <a:r>
              <a:rPr lang="en-AU" sz="2400" b="1" i="0" dirty="0" smtClean="0">
                <a:solidFill>
                  <a:srgbClr val="CCAE62"/>
                </a:solidFill>
                <a:effectLst/>
                <a:latin typeface="Arial" panose="020B0604020202020204" pitchFamily="34" charset="0"/>
              </a:rPr>
              <a:t>quickly by sediment.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Science/1471333594.105731g/1471333598147-618746701255147-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6" y="584200"/>
            <a:ext cx="6273402" cy="490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905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3700" y="1006039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CC8E35"/>
                </a:solidFill>
                <a:effectLst/>
                <a:latin typeface="Arial" panose="020B0604020202020204" pitchFamily="34" charset="0"/>
              </a:rPr>
              <a:t>Sediment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 </a:t>
            </a:r>
            <a:r>
              <a:rPr lang="en-AU" sz="2400" b="1" i="0" dirty="0" smtClean="0">
                <a:solidFill>
                  <a:srgbClr val="CC8E35"/>
                </a:solidFill>
                <a:effectLst/>
                <a:latin typeface="Arial" panose="020B0604020202020204" pitchFamily="34" charset="0"/>
              </a:rPr>
              <a:t>sand, dirt or organic material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gets layered on top of biological remains over </a:t>
            </a:r>
            <a:r>
              <a:rPr lang="en-AU" sz="2400" b="1" i="0" dirty="0" smtClean="0">
                <a:solidFill>
                  <a:srgbClr val="CC8E35"/>
                </a:solidFill>
                <a:effectLst/>
                <a:latin typeface="Arial" panose="020B0604020202020204" pitchFamily="34" charset="0"/>
              </a:rPr>
              <a:t>thousands or millions of years.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sediment is </a:t>
            </a:r>
            <a:r>
              <a:rPr lang="en-AU" sz="2400" b="1" i="0" dirty="0" smtClean="0">
                <a:solidFill>
                  <a:srgbClr val="2FC8A4"/>
                </a:solidFill>
                <a:effectLst/>
                <a:latin typeface="Arial" panose="020B0604020202020204" pitchFamily="34" charset="0"/>
              </a:rPr>
              <a:t>compressed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form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sedimentary rock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 After the remains have been preserved, the sediment is often </a:t>
            </a:r>
            <a:r>
              <a:rPr lang="en-AU" sz="2400" b="1" i="0" dirty="0" smtClean="0">
                <a:solidFill>
                  <a:srgbClr val="218C74"/>
                </a:solidFill>
                <a:effectLst/>
                <a:latin typeface="Arial" panose="020B0604020202020204" pitchFamily="34" charset="0"/>
              </a:rPr>
              <a:t>eroded and weathered away over time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through wind, rain or ice. This </a:t>
            </a:r>
            <a:r>
              <a:rPr lang="en-AU" sz="2400" b="1" i="0" dirty="0" smtClean="0">
                <a:solidFill>
                  <a:srgbClr val="218C74"/>
                </a:solidFill>
                <a:effectLst/>
                <a:latin typeface="Arial" panose="020B0604020202020204" pitchFamily="34" charset="0"/>
              </a:rPr>
              <a:t>exposes the fossil evidence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us to then discover!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1764.6764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05600" y="1006039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8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rkGu0BItKM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35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469037"/>
            <a:ext cx="11353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Different types of fossils can tell us how organisms looked and moved, what they ate, how they reproduced and how they lived.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fossils are known as: </a:t>
            </a:r>
            <a:r>
              <a:rPr lang="en-AU" sz="2400" b="1" i="0" dirty="0" smtClean="0">
                <a:solidFill>
                  <a:srgbClr val="6AB04C"/>
                </a:solidFill>
                <a:effectLst/>
                <a:latin typeface="Arial" panose="020B0604020202020204" pitchFamily="34" charset="0"/>
              </a:rPr>
              <a:t>body fossils,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686DE0"/>
                </a:solidFill>
                <a:effectLst/>
                <a:latin typeface="Arial" panose="020B0604020202020204" pitchFamily="34" charset="0"/>
              </a:rPr>
              <a:t>trace fossils (mould and cast fossils)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err="1" smtClean="0">
                <a:solidFill>
                  <a:srgbClr val="F0932B"/>
                </a:solidFill>
                <a:effectLst/>
                <a:latin typeface="Arial" panose="020B0604020202020204" pitchFamily="34" charset="0"/>
              </a:rPr>
              <a:t>chemofossils</a:t>
            </a:r>
            <a:r>
              <a:rPr lang="en-AU" sz="2400" b="1" i="0" dirty="0" smtClean="0">
                <a:solidFill>
                  <a:srgbClr val="F0932B"/>
                </a:solidFill>
                <a:effectLst/>
                <a:latin typeface="Arial" panose="020B0604020202020204" pitchFamily="34" charset="0"/>
              </a:rPr>
              <a:t>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media/content/Science/1461198510.194921g/1461198519094-810294398517071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75" y="3459162"/>
            <a:ext cx="3343275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www.educationperfect.com/media/content/Science/1501549036.08171g/1501549033316-2477040686832001-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585" y="3459162"/>
            <a:ext cx="304609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www.educationperfect.com/media/content/German/1475189818.866361g/1475189836652-2448796318123447-4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175" y="3459162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51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81567" y="234434"/>
            <a:ext cx="7444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Fossils are identified based on what they contain.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1" y="819149"/>
            <a:ext cx="8234362" cy="578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39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2200" y="401935"/>
            <a:ext cx="10058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Mould and cast fossils contain </a:t>
            </a:r>
            <a:r>
              <a:rPr lang="en-AU" sz="2400" b="1" i="0" dirty="0" smtClean="0">
                <a:solidFill>
                  <a:srgbClr val="686DE0"/>
                </a:solidFill>
                <a:effectLst/>
                <a:latin typeface="Arial" panose="020B0604020202020204" pitchFamily="34" charset="0"/>
              </a:rPr>
              <a:t>no original evidence,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but instead </a:t>
            </a:r>
            <a:r>
              <a:rPr lang="en-AU" sz="2400" b="1" i="0" dirty="0" smtClean="0">
                <a:solidFill>
                  <a:srgbClr val="41448C"/>
                </a:solidFill>
                <a:effectLst/>
                <a:latin typeface="Arial" panose="020B0604020202020204" pitchFamily="34" charset="0"/>
              </a:rPr>
              <a:t>take the shape of the evidence that was once buried in rock.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469" y="1232932"/>
            <a:ext cx="10020194" cy="547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88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96</Words>
  <Application>Microsoft Office PowerPoint</Application>
  <PresentationFormat>Widescreen</PresentationFormat>
  <Paragraphs>61</Paragraphs>
  <Slides>21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KaTeX_Main</vt:lpstr>
      <vt:lpstr>Office Theme</vt:lpstr>
      <vt:lpstr>Fossils and The Fossil Record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Fossils and The Fossil Record</dc:title>
  <dc:creator>Joseph D'cruz</dc:creator>
  <cp:lastModifiedBy>Joseph D'cruz</cp:lastModifiedBy>
  <cp:revision>2</cp:revision>
  <dcterms:created xsi:type="dcterms:W3CDTF">2020-05-30T12:02:36Z</dcterms:created>
  <dcterms:modified xsi:type="dcterms:W3CDTF">2020-05-30T12:04:08Z</dcterms:modified>
</cp:coreProperties>
</file>